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2"/>
  </p:notesMasterIdLst>
  <p:sldIdLst>
    <p:sldId id="281" r:id="rId2"/>
    <p:sldId id="304" r:id="rId3"/>
    <p:sldId id="297" r:id="rId4"/>
    <p:sldId id="285" r:id="rId5"/>
    <p:sldId id="299" r:id="rId6"/>
    <p:sldId id="298" r:id="rId7"/>
    <p:sldId id="306" r:id="rId8"/>
    <p:sldId id="307" r:id="rId9"/>
    <p:sldId id="309" r:id="rId10"/>
    <p:sldId id="310" r:id="rId11"/>
    <p:sldId id="314" r:id="rId12"/>
    <p:sldId id="311" r:id="rId13"/>
    <p:sldId id="313" r:id="rId14"/>
    <p:sldId id="312" r:id="rId15"/>
    <p:sldId id="315" r:id="rId16"/>
    <p:sldId id="316" r:id="rId17"/>
    <p:sldId id="317" r:id="rId18"/>
    <p:sldId id="318" r:id="rId19"/>
    <p:sldId id="319" r:id="rId20"/>
    <p:sldId id="275" r:id="rId2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A9A"/>
    <a:srgbClr val="2963A9"/>
    <a:srgbClr val="689CDA"/>
    <a:srgbClr val="3399FF"/>
    <a:srgbClr val="80ABE0"/>
    <a:srgbClr val="B8D0EE"/>
    <a:srgbClr val="2860A4"/>
    <a:srgbClr val="2E6EBC"/>
    <a:srgbClr val="6699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C07D8D-B627-4DDA-8989-CB3B29DBB877}" type="doc">
      <dgm:prSet loTypeId="urn:microsoft.com/office/officeart/2008/layout/LinedLis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B54B81A-6716-4206-9481-65A5270897A9}">
      <dgm:prSet phldrT="[Текст]" custT="1"/>
      <dgm:spPr/>
      <dgm:t>
        <a:bodyPr/>
        <a:lstStyle/>
        <a:p>
          <a:pPr algn="just"/>
          <a:endParaRPr lang="ru-RU" sz="1600" dirty="0" smtClean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  <a:p>
          <a:pPr algn="ctr"/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Georgia" pitchFamily="18" charset="0"/>
            </a:rPr>
            <a:t>МАТЕРИАЛЫ, ПРЕДСТАВЛЕННЫЕ ПО ЗАПРОСУ ПАЛАТЫ</a:t>
          </a:r>
          <a:endParaRPr lang="ru-RU" sz="1600" dirty="0">
            <a:solidFill>
              <a:schemeClr val="accent4">
                <a:lumMod val="75000"/>
              </a:schemeClr>
            </a:solidFill>
            <a:latin typeface="Georgia" pitchFamily="18" charset="0"/>
            <a:cs typeface="Times New Roman" pitchFamily="18" charset="0"/>
          </a:endParaRPr>
        </a:p>
      </dgm:t>
    </dgm:pt>
    <dgm:pt modelId="{F9FE4B33-CF87-4EF0-988E-6AC93D9F9D6A}" type="parTrans" cxnId="{21632456-A7E2-415E-B65C-36B49DE9E5DD}">
      <dgm:prSet/>
      <dgm:spPr/>
      <dgm:t>
        <a:bodyPr/>
        <a:lstStyle/>
        <a:p>
          <a:endParaRPr lang="ru-RU" sz="180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AC6A5DD5-77B2-4ABA-A4E0-B2F44910A455}" type="sibTrans" cxnId="{21632456-A7E2-415E-B65C-36B49DE9E5DD}">
      <dgm:prSet/>
      <dgm:spPr/>
      <dgm:t>
        <a:bodyPr/>
        <a:lstStyle/>
        <a:p>
          <a:endParaRPr lang="ru-RU" sz="180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D6DEA42F-21B5-4164-BBD0-15A69DB8487B}">
      <dgm:prSet phldrT="[Текст]" phldr="1" custT="1"/>
      <dgm:spPr/>
      <dgm:t>
        <a:bodyPr/>
        <a:lstStyle/>
        <a:p>
          <a:endParaRPr lang="ru-RU" sz="1800" dirty="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545E85E7-B477-4FFD-8722-BBEDAB538BEB}" type="sibTrans" cxnId="{3234A505-0105-4A4F-B7AF-A2C95F8D9BDC}">
      <dgm:prSet/>
      <dgm:spPr/>
      <dgm:t>
        <a:bodyPr/>
        <a:lstStyle/>
        <a:p>
          <a:endParaRPr lang="ru-RU" sz="180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4B40C45C-F490-4FCB-8E46-B00E2A9EEDD6}" type="parTrans" cxnId="{3234A505-0105-4A4F-B7AF-A2C95F8D9BDC}">
      <dgm:prSet/>
      <dgm:spPr/>
      <dgm:t>
        <a:bodyPr/>
        <a:lstStyle/>
        <a:p>
          <a:endParaRPr lang="ru-RU" sz="180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7AD846D6-92AE-4051-A0CA-53543FC0E69D}">
      <dgm:prSet custT="1"/>
      <dgm:spPr/>
      <dgm:t>
        <a:bodyPr/>
        <a:lstStyle/>
        <a:p>
          <a:pPr algn="just"/>
          <a:endParaRPr lang="ru-RU" sz="1600" dirty="0" smtClean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  <a:p>
          <a:pPr algn="ctr"/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Georgia" pitchFamily="18" charset="0"/>
            </a:rPr>
            <a:t>ОПУБЛИКОВАННЫЕ МАТАРИАЛЫ СЧЕТНОЙ ПАЛАТЫ РОССИЙСКОЙ ФЕДЕРАЦИИ</a:t>
          </a:r>
          <a:endParaRPr lang="ru-RU" sz="1600" dirty="0">
            <a:solidFill>
              <a:schemeClr val="accent4">
                <a:lumMod val="75000"/>
              </a:schemeClr>
            </a:solidFill>
            <a:latin typeface="Georgia" pitchFamily="18" charset="0"/>
            <a:cs typeface="Times New Roman" pitchFamily="18" charset="0"/>
          </a:endParaRPr>
        </a:p>
      </dgm:t>
    </dgm:pt>
    <dgm:pt modelId="{1C79457C-F0D9-4088-8FB2-F4BC9B4106CB}" type="parTrans" cxnId="{8CA9727C-0EF5-43DB-8889-CAF04FC0E9A4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Georgia" pitchFamily="18" charset="0"/>
          </a:endParaRPr>
        </a:p>
      </dgm:t>
    </dgm:pt>
    <dgm:pt modelId="{75AD6B8E-C009-467C-B4B5-76FC346FF384}" type="sibTrans" cxnId="{8CA9727C-0EF5-43DB-8889-CAF04FC0E9A4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Georgia" pitchFamily="18" charset="0"/>
          </a:endParaRPr>
        </a:p>
      </dgm:t>
    </dgm:pt>
    <dgm:pt modelId="{28602566-E735-4212-9CE7-BDFB6D557B00}">
      <dgm:prSet phldrT="[Текст]" custT="1"/>
      <dgm:spPr/>
      <dgm:t>
        <a:bodyPr/>
        <a:lstStyle/>
        <a:p>
          <a:pPr algn="just"/>
          <a:endParaRPr lang="ru-RU" sz="1600" dirty="0" smtClean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  <a:p>
          <a:pPr algn="ctr"/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Georgia" pitchFamily="18" charset="0"/>
            </a:rPr>
            <a:t>ОФИЦИАЛЬНЫЕ ИНТЕРНЕТ-РЕСУРСЫ, ВКЛЮЧАЯ САЙТЫ, ПОРТАЛЫ СООБЩЕСТВА ПРЕДПРИНИМАТЕЛЕЙ</a:t>
          </a:r>
          <a:endParaRPr lang="ru-RU" sz="1600" dirty="0">
            <a:solidFill>
              <a:schemeClr val="accent4">
                <a:lumMod val="75000"/>
              </a:schemeClr>
            </a:solidFill>
            <a:latin typeface="Georgia" pitchFamily="18" charset="0"/>
            <a:cs typeface="Times New Roman" pitchFamily="18" charset="0"/>
          </a:endParaRPr>
        </a:p>
      </dgm:t>
    </dgm:pt>
    <dgm:pt modelId="{5D6DFB59-518D-4E73-855D-5A30C4CC3364}" type="parTrans" cxnId="{1809A0B4-4678-404F-B5AE-CFB8AE1E8E3F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</a:endParaRPr>
        </a:p>
      </dgm:t>
    </dgm:pt>
    <dgm:pt modelId="{15376F9D-63AB-40E3-B155-EFD139DAE238}" type="sibTrans" cxnId="{1809A0B4-4678-404F-B5AE-CFB8AE1E8E3F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</a:endParaRPr>
        </a:p>
      </dgm:t>
    </dgm:pt>
    <dgm:pt modelId="{6CA0C849-0A81-477C-8DFD-9B306E3B6358}">
      <dgm:prSet phldrT="[Текст]" custT="1"/>
      <dgm:spPr/>
      <dgm:t>
        <a:bodyPr/>
        <a:lstStyle/>
        <a:p>
          <a:pPr algn="just"/>
          <a:endParaRPr lang="ru-RU" sz="1600" dirty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</dgm:t>
    </dgm:pt>
    <dgm:pt modelId="{DEB74603-87FF-4B23-B974-69352B8760CF}" type="sibTrans" cxnId="{002F01DE-5A12-4A49-823A-6B09687CFDE8}">
      <dgm:prSet/>
      <dgm:spPr/>
      <dgm:t>
        <a:bodyPr/>
        <a:lstStyle/>
        <a:p>
          <a:endParaRPr lang="ru-RU" sz="180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7C9A7B85-AC46-4D1C-8894-4D4E9DC8FC54}" type="parTrans" cxnId="{002F01DE-5A12-4A49-823A-6B09687CFDE8}">
      <dgm:prSet/>
      <dgm:spPr/>
      <dgm:t>
        <a:bodyPr/>
        <a:lstStyle/>
        <a:p>
          <a:endParaRPr lang="ru-RU" sz="180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gm:t>
    </dgm:pt>
    <dgm:pt modelId="{82FD168B-329D-4D28-BA93-E99AA346FF0D}" type="pres">
      <dgm:prSet presAssocID="{5DC07D8D-B627-4DDA-8989-CB3B29DBB87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1877DF3-8100-48DD-A58F-4A8CE95D8A5B}" type="pres">
      <dgm:prSet presAssocID="{D6DEA42F-21B5-4164-BBD0-15A69DB8487B}" presName="thickLine" presStyleLbl="alignNode1" presStyleIdx="0" presStyleCnt="1"/>
      <dgm:spPr/>
    </dgm:pt>
    <dgm:pt modelId="{84EA6B39-ABC4-4EB8-867F-E549B71B62D1}" type="pres">
      <dgm:prSet presAssocID="{D6DEA42F-21B5-4164-BBD0-15A69DB8487B}" presName="horz1" presStyleCnt="0"/>
      <dgm:spPr/>
    </dgm:pt>
    <dgm:pt modelId="{683C46C1-2B9A-40A1-A0E4-760717DDBD67}" type="pres">
      <dgm:prSet presAssocID="{D6DEA42F-21B5-4164-BBD0-15A69DB8487B}" presName="tx1" presStyleLbl="revTx" presStyleIdx="0" presStyleCnt="5"/>
      <dgm:spPr/>
      <dgm:t>
        <a:bodyPr/>
        <a:lstStyle/>
        <a:p>
          <a:endParaRPr lang="ru-RU"/>
        </a:p>
      </dgm:t>
    </dgm:pt>
    <dgm:pt modelId="{10CF5217-A8D5-46AC-9E0F-A31CCD173449}" type="pres">
      <dgm:prSet presAssocID="{D6DEA42F-21B5-4164-BBD0-15A69DB8487B}" presName="vert1" presStyleCnt="0"/>
      <dgm:spPr/>
    </dgm:pt>
    <dgm:pt modelId="{E1382462-328C-46AE-B7F8-F71EAFD138A0}" type="pres">
      <dgm:prSet presAssocID="{6CA0C849-0A81-477C-8DFD-9B306E3B6358}" presName="vertSpace2a" presStyleCnt="0"/>
      <dgm:spPr/>
    </dgm:pt>
    <dgm:pt modelId="{75771E72-4AF6-4548-99D3-996CE6BA52D3}" type="pres">
      <dgm:prSet presAssocID="{6CA0C849-0A81-477C-8DFD-9B306E3B6358}" presName="horz2" presStyleCnt="0"/>
      <dgm:spPr/>
    </dgm:pt>
    <dgm:pt modelId="{6A7950BB-1C27-4730-B3D8-93492F769510}" type="pres">
      <dgm:prSet presAssocID="{6CA0C849-0A81-477C-8DFD-9B306E3B6358}" presName="horzSpace2" presStyleCnt="0"/>
      <dgm:spPr/>
    </dgm:pt>
    <dgm:pt modelId="{E19953EF-934B-4A7B-832F-B9647943F21C}" type="pres">
      <dgm:prSet presAssocID="{6CA0C849-0A81-477C-8DFD-9B306E3B6358}" presName="tx2" presStyleLbl="revTx" presStyleIdx="1" presStyleCnt="5" custScaleY="78523" custLinFactNeighborX="773" custLinFactNeighborY="7666"/>
      <dgm:spPr/>
      <dgm:t>
        <a:bodyPr/>
        <a:lstStyle/>
        <a:p>
          <a:endParaRPr lang="ru-RU"/>
        </a:p>
      </dgm:t>
    </dgm:pt>
    <dgm:pt modelId="{856CC582-828C-4F0A-9811-0C58474D46DF}" type="pres">
      <dgm:prSet presAssocID="{6CA0C849-0A81-477C-8DFD-9B306E3B6358}" presName="vert2" presStyleCnt="0"/>
      <dgm:spPr/>
    </dgm:pt>
    <dgm:pt modelId="{C6A6A4DB-A1F9-4C83-9564-19835DD86A78}" type="pres">
      <dgm:prSet presAssocID="{6CA0C849-0A81-477C-8DFD-9B306E3B6358}" presName="thinLine2b" presStyleLbl="callout" presStyleIdx="0" presStyleCnt="4"/>
      <dgm:spPr/>
    </dgm:pt>
    <dgm:pt modelId="{A841DDBE-98F3-44A9-9393-A55000AB87DA}" type="pres">
      <dgm:prSet presAssocID="{6CA0C849-0A81-477C-8DFD-9B306E3B6358}" presName="vertSpace2b" presStyleCnt="0"/>
      <dgm:spPr/>
    </dgm:pt>
    <dgm:pt modelId="{56134288-53E9-457D-B67C-3B127AFD94C5}" type="pres">
      <dgm:prSet presAssocID="{5B54B81A-6716-4206-9481-65A5270897A9}" presName="horz2" presStyleCnt="0"/>
      <dgm:spPr/>
    </dgm:pt>
    <dgm:pt modelId="{C386CFA1-D205-4CC0-8B88-D71A7ADBE042}" type="pres">
      <dgm:prSet presAssocID="{5B54B81A-6716-4206-9481-65A5270897A9}" presName="horzSpace2" presStyleCnt="0"/>
      <dgm:spPr/>
    </dgm:pt>
    <dgm:pt modelId="{713D161B-1AAC-4803-9F59-6103AD645B1F}" type="pres">
      <dgm:prSet presAssocID="{5B54B81A-6716-4206-9481-65A5270897A9}" presName="tx2" presStyleLbl="revTx" presStyleIdx="2" presStyleCnt="5"/>
      <dgm:spPr/>
      <dgm:t>
        <a:bodyPr/>
        <a:lstStyle/>
        <a:p>
          <a:endParaRPr lang="ru-RU"/>
        </a:p>
      </dgm:t>
    </dgm:pt>
    <dgm:pt modelId="{E2C38F2D-AE87-4F51-9AF7-932DEEDC6FBF}" type="pres">
      <dgm:prSet presAssocID="{5B54B81A-6716-4206-9481-65A5270897A9}" presName="vert2" presStyleCnt="0"/>
      <dgm:spPr/>
    </dgm:pt>
    <dgm:pt modelId="{9AF9AEEA-1708-4116-A184-94EFA0A3A9F0}" type="pres">
      <dgm:prSet presAssocID="{5B54B81A-6716-4206-9481-65A5270897A9}" presName="thinLine2b" presStyleLbl="callout" presStyleIdx="1" presStyleCnt="4"/>
      <dgm:spPr/>
    </dgm:pt>
    <dgm:pt modelId="{C284E31C-2190-48CB-B153-C5E2656486F8}" type="pres">
      <dgm:prSet presAssocID="{5B54B81A-6716-4206-9481-65A5270897A9}" presName="vertSpace2b" presStyleCnt="0"/>
      <dgm:spPr/>
    </dgm:pt>
    <dgm:pt modelId="{4739665C-4549-4E28-B04B-81ED370E102D}" type="pres">
      <dgm:prSet presAssocID="{28602566-E735-4212-9CE7-BDFB6D557B00}" presName="horz2" presStyleCnt="0"/>
      <dgm:spPr/>
    </dgm:pt>
    <dgm:pt modelId="{4E1E82FF-5FCC-43A6-9619-F96BC96704AC}" type="pres">
      <dgm:prSet presAssocID="{28602566-E735-4212-9CE7-BDFB6D557B00}" presName="horzSpace2" presStyleCnt="0"/>
      <dgm:spPr/>
    </dgm:pt>
    <dgm:pt modelId="{7197919E-BA89-4D8C-9746-0B580DAC1C44}" type="pres">
      <dgm:prSet presAssocID="{28602566-E735-4212-9CE7-BDFB6D557B00}" presName="tx2" presStyleLbl="revTx" presStyleIdx="3" presStyleCnt="5"/>
      <dgm:spPr/>
      <dgm:t>
        <a:bodyPr/>
        <a:lstStyle/>
        <a:p>
          <a:endParaRPr lang="ru-RU"/>
        </a:p>
      </dgm:t>
    </dgm:pt>
    <dgm:pt modelId="{E78CF65D-18CA-4A19-822A-59096EF81AD9}" type="pres">
      <dgm:prSet presAssocID="{28602566-E735-4212-9CE7-BDFB6D557B00}" presName="vert2" presStyleCnt="0"/>
      <dgm:spPr/>
    </dgm:pt>
    <dgm:pt modelId="{38995A88-586B-4FE5-8E9E-5F0A7BF395EC}" type="pres">
      <dgm:prSet presAssocID="{28602566-E735-4212-9CE7-BDFB6D557B00}" presName="thinLine2b" presStyleLbl="callout" presStyleIdx="2" presStyleCnt="4"/>
      <dgm:spPr/>
    </dgm:pt>
    <dgm:pt modelId="{89DEC0D0-236E-44CD-A690-9723316DAD8A}" type="pres">
      <dgm:prSet presAssocID="{28602566-E735-4212-9CE7-BDFB6D557B00}" presName="vertSpace2b" presStyleCnt="0"/>
      <dgm:spPr/>
    </dgm:pt>
    <dgm:pt modelId="{442A6D27-C275-4585-B72B-BD520B7FBA93}" type="pres">
      <dgm:prSet presAssocID="{7AD846D6-92AE-4051-A0CA-53543FC0E69D}" presName="horz2" presStyleCnt="0"/>
      <dgm:spPr/>
    </dgm:pt>
    <dgm:pt modelId="{6DF349C2-745A-457C-AA96-53B6CB86A49C}" type="pres">
      <dgm:prSet presAssocID="{7AD846D6-92AE-4051-A0CA-53543FC0E69D}" presName="horzSpace2" presStyleCnt="0"/>
      <dgm:spPr/>
    </dgm:pt>
    <dgm:pt modelId="{19F337CC-731F-449C-9F26-5F8E7A2CB55A}" type="pres">
      <dgm:prSet presAssocID="{7AD846D6-92AE-4051-A0CA-53543FC0E69D}" presName="tx2" presStyleLbl="revTx" presStyleIdx="4" presStyleCnt="5"/>
      <dgm:spPr/>
      <dgm:t>
        <a:bodyPr/>
        <a:lstStyle/>
        <a:p>
          <a:endParaRPr lang="ru-RU"/>
        </a:p>
      </dgm:t>
    </dgm:pt>
    <dgm:pt modelId="{A394FBDE-FF15-41CF-B9FC-7101BF8A19EA}" type="pres">
      <dgm:prSet presAssocID="{7AD846D6-92AE-4051-A0CA-53543FC0E69D}" presName="vert2" presStyleCnt="0"/>
      <dgm:spPr/>
    </dgm:pt>
    <dgm:pt modelId="{15DA1E63-87F1-4086-8039-061F8034CAC5}" type="pres">
      <dgm:prSet presAssocID="{7AD846D6-92AE-4051-A0CA-53543FC0E69D}" presName="thinLine2b" presStyleLbl="callout" presStyleIdx="3" presStyleCnt="4"/>
      <dgm:spPr/>
    </dgm:pt>
    <dgm:pt modelId="{29AE7B34-27C6-44A3-81A0-980E977D41E2}" type="pres">
      <dgm:prSet presAssocID="{7AD846D6-92AE-4051-A0CA-53543FC0E69D}" presName="vertSpace2b" presStyleCnt="0"/>
      <dgm:spPr/>
    </dgm:pt>
  </dgm:ptLst>
  <dgm:cxnLst>
    <dgm:cxn modelId="{E05ADE0C-F547-4054-9259-34D28509C951}" type="presOf" srcId="{D6DEA42F-21B5-4164-BBD0-15A69DB8487B}" destId="{683C46C1-2B9A-40A1-A0E4-760717DDBD67}" srcOrd="0" destOrd="0" presId="urn:microsoft.com/office/officeart/2008/layout/LinedList"/>
    <dgm:cxn modelId="{14975A56-F871-4860-83E8-530155C26A2B}" type="presOf" srcId="{5DC07D8D-B627-4DDA-8989-CB3B29DBB877}" destId="{82FD168B-329D-4D28-BA93-E99AA346FF0D}" srcOrd="0" destOrd="0" presId="urn:microsoft.com/office/officeart/2008/layout/LinedList"/>
    <dgm:cxn modelId="{28100F80-F5A3-4081-B804-A6694598F702}" type="presOf" srcId="{28602566-E735-4212-9CE7-BDFB6D557B00}" destId="{7197919E-BA89-4D8C-9746-0B580DAC1C44}" srcOrd="0" destOrd="0" presId="urn:microsoft.com/office/officeart/2008/layout/LinedList"/>
    <dgm:cxn modelId="{95DC01CB-038D-4429-BCEE-BF2E4FDB41F5}" type="presOf" srcId="{7AD846D6-92AE-4051-A0CA-53543FC0E69D}" destId="{19F337CC-731F-449C-9F26-5F8E7A2CB55A}" srcOrd="0" destOrd="0" presId="urn:microsoft.com/office/officeart/2008/layout/LinedList"/>
    <dgm:cxn modelId="{8CA9727C-0EF5-43DB-8889-CAF04FC0E9A4}" srcId="{D6DEA42F-21B5-4164-BBD0-15A69DB8487B}" destId="{7AD846D6-92AE-4051-A0CA-53543FC0E69D}" srcOrd="3" destOrd="0" parTransId="{1C79457C-F0D9-4088-8FB2-F4BC9B4106CB}" sibTransId="{75AD6B8E-C009-467C-B4B5-76FC346FF384}"/>
    <dgm:cxn modelId="{312ACB6A-F11B-4EDE-8074-CB192B636F85}" type="presOf" srcId="{5B54B81A-6716-4206-9481-65A5270897A9}" destId="{713D161B-1AAC-4803-9F59-6103AD645B1F}" srcOrd="0" destOrd="0" presId="urn:microsoft.com/office/officeart/2008/layout/LinedList"/>
    <dgm:cxn modelId="{3234A505-0105-4A4F-B7AF-A2C95F8D9BDC}" srcId="{5DC07D8D-B627-4DDA-8989-CB3B29DBB877}" destId="{D6DEA42F-21B5-4164-BBD0-15A69DB8487B}" srcOrd="0" destOrd="0" parTransId="{4B40C45C-F490-4FCB-8E46-B00E2A9EEDD6}" sibTransId="{545E85E7-B477-4FFD-8722-BBEDAB538BEB}"/>
    <dgm:cxn modelId="{C0970319-B497-4730-A53F-73BEFF00E95D}" type="presOf" srcId="{6CA0C849-0A81-477C-8DFD-9B306E3B6358}" destId="{E19953EF-934B-4A7B-832F-B9647943F21C}" srcOrd="0" destOrd="0" presId="urn:microsoft.com/office/officeart/2008/layout/LinedList"/>
    <dgm:cxn modelId="{002F01DE-5A12-4A49-823A-6B09687CFDE8}" srcId="{D6DEA42F-21B5-4164-BBD0-15A69DB8487B}" destId="{6CA0C849-0A81-477C-8DFD-9B306E3B6358}" srcOrd="0" destOrd="0" parTransId="{7C9A7B85-AC46-4D1C-8894-4D4E9DC8FC54}" sibTransId="{DEB74603-87FF-4B23-B974-69352B8760CF}"/>
    <dgm:cxn modelId="{1809A0B4-4678-404F-B5AE-CFB8AE1E8E3F}" srcId="{D6DEA42F-21B5-4164-BBD0-15A69DB8487B}" destId="{28602566-E735-4212-9CE7-BDFB6D557B00}" srcOrd="2" destOrd="0" parTransId="{5D6DFB59-518D-4E73-855D-5A30C4CC3364}" sibTransId="{15376F9D-63AB-40E3-B155-EFD139DAE238}"/>
    <dgm:cxn modelId="{21632456-A7E2-415E-B65C-36B49DE9E5DD}" srcId="{D6DEA42F-21B5-4164-BBD0-15A69DB8487B}" destId="{5B54B81A-6716-4206-9481-65A5270897A9}" srcOrd="1" destOrd="0" parTransId="{F9FE4B33-CF87-4EF0-988E-6AC93D9F9D6A}" sibTransId="{AC6A5DD5-77B2-4ABA-A4E0-B2F44910A455}"/>
    <dgm:cxn modelId="{BAD5CF1C-1196-4F01-AA46-954B0B046922}" type="presParOf" srcId="{82FD168B-329D-4D28-BA93-E99AA346FF0D}" destId="{E1877DF3-8100-48DD-A58F-4A8CE95D8A5B}" srcOrd="0" destOrd="0" presId="urn:microsoft.com/office/officeart/2008/layout/LinedList"/>
    <dgm:cxn modelId="{1AB080AA-8373-41DC-8E95-3F4933249B88}" type="presParOf" srcId="{82FD168B-329D-4D28-BA93-E99AA346FF0D}" destId="{84EA6B39-ABC4-4EB8-867F-E549B71B62D1}" srcOrd="1" destOrd="0" presId="urn:microsoft.com/office/officeart/2008/layout/LinedList"/>
    <dgm:cxn modelId="{52AF216A-72D4-4396-A883-A30B9245B93B}" type="presParOf" srcId="{84EA6B39-ABC4-4EB8-867F-E549B71B62D1}" destId="{683C46C1-2B9A-40A1-A0E4-760717DDBD67}" srcOrd="0" destOrd="0" presId="urn:microsoft.com/office/officeart/2008/layout/LinedList"/>
    <dgm:cxn modelId="{4A9EA306-CB02-44F6-8A13-8D67E5B2F178}" type="presParOf" srcId="{84EA6B39-ABC4-4EB8-867F-E549B71B62D1}" destId="{10CF5217-A8D5-46AC-9E0F-A31CCD173449}" srcOrd="1" destOrd="0" presId="urn:microsoft.com/office/officeart/2008/layout/LinedList"/>
    <dgm:cxn modelId="{40203785-B564-4C14-8368-9A250571E9BB}" type="presParOf" srcId="{10CF5217-A8D5-46AC-9E0F-A31CCD173449}" destId="{E1382462-328C-46AE-B7F8-F71EAFD138A0}" srcOrd="0" destOrd="0" presId="urn:microsoft.com/office/officeart/2008/layout/LinedList"/>
    <dgm:cxn modelId="{EF756A0F-9829-485E-B226-04354A133FF4}" type="presParOf" srcId="{10CF5217-A8D5-46AC-9E0F-A31CCD173449}" destId="{75771E72-4AF6-4548-99D3-996CE6BA52D3}" srcOrd="1" destOrd="0" presId="urn:microsoft.com/office/officeart/2008/layout/LinedList"/>
    <dgm:cxn modelId="{FDE6A614-2CA5-4EE2-BCF4-4B952B725709}" type="presParOf" srcId="{75771E72-4AF6-4548-99D3-996CE6BA52D3}" destId="{6A7950BB-1C27-4730-B3D8-93492F769510}" srcOrd="0" destOrd="0" presId="urn:microsoft.com/office/officeart/2008/layout/LinedList"/>
    <dgm:cxn modelId="{B9580CA7-344C-4D6A-985D-182A54CEE3D4}" type="presParOf" srcId="{75771E72-4AF6-4548-99D3-996CE6BA52D3}" destId="{E19953EF-934B-4A7B-832F-B9647943F21C}" srcOrd="1" destOrd="0" presId="urn:microsoft.com/office/officeart/2008/layout/LinedList"/>
    <dgm:cxn modelId="{CC777FD3-8507-4A5F-AC33-AF06ACB3AD97}" type="presParOf" srcId="{75771E72-4AF6-4548-99D3-996CE6BA52D3}" destId="{856CC582-828C-4F0A-9811-0C58474D46DF}" srcOrd="2" destOrd="0" presId="urn:microsoft.com/office/officeart/2008/layout/LinedList"/>
    <dgm:cxn modelId="{D4D9F6ED-EB0C-486E-BCFA-70F519CCD7A2}" type="presParOf" srcId="{10CF5217-A8D5-46AC-9E0F-A31CCD173449}" destId="{C6A6A4DB-A1F9-4C83-9564-19835DD86A78}" srcOrd="2" destOrd="0" presId="urn:microsoft.com/office/officeart/2008/layout/LinedList"/>
    <dgm:cxn modelId="{E9069E76-5507-4809-8C1C-E1CE1435FB52}" type="presParOf" srcId="{10CF5217-A8D5-46AC-9E0F-A31CCD173449}" destId="{A841DDBE-98F3-44A9-9393-A55000AB87DA}" srcOrd="3" destOrd="0" presId="urn:microsoft.com/office/officeart/2008/layout/LinedList"/>
    <dgm:cxn modelId="{362F1795-0D4C-455B-8C3D-D7005ACCD448}" type="presParOf" srcId="{10CF5217-A8D5-46AC-9E0F-A31CCD173449}" destId="{56134288-53E9-457D-B67C-3B127AFD94C5}" srcOrd="4" destOrd="0" presId="urn:microsoft.com/office/officeart/2008/layout/LinedList"/>
    <dgm:cxn modelId="{B298FFBE-F1FA-4707-B84A-D6FE4771A186}" type="presParOf" srcId="{56134288-53E9-457D-B67C-3B127AFD94C5}" destId="{C386CFA1-D205-4CC0-8B88-D71A7ADBE042}" srcOrd="0" destOrd="0" presId="urn:microsoft.com/office/officeart/2008/layout/LinedList"/>
    <dgm:cxn modelId="{7657461A-6716-451A-B509-1A015CFF4B85}" type="presParOf" srcId="{56134288-53E9-457D-B67C-3B127AFD94C5}" destId="{713D161B-1AAC-4803-9F59-6103AD645B1F}" srcOrd="1" destOrd="0" presId="urn:microsoft.com/office/officeart/2008/layout/LinedList"/>
    <dgm:cxn modelId="{EDE8B4EE-548C-41D8-BD4C-6BE43E478017}" type="presParOf" srcId="{56134288-53E9-457D-B67C-3B127AFD94C5}" destId="{E2C38F2D-AE87-4F51-9AF7-932DEEDC6FBF}" srcOrd="2" destOrd="0" presId="urn:microsoft.com/office/officeart/2008/layout/LinedList"/>
    <dgm:cxn modelId="{E4AB16DC-D268-4F89-8281-ED6B899A357B}" type="presParOf" srcId="{10CF5217-A8D5-46AC-9E0F-A31CCD173449}" destId="{9AF9AEEA-1708-4116-A184-94EFA0A3A9F0}" srcOrd="5" destOrd="0" presId="urn:microsoft.com/office/officeart/2008/layout/LinedList"/>
    <dgm:cxn modelId="{628AF767-4CF6-4261-97F9-1FD3ABE7E8BA}" type="presParOf" srcId="{10CF5217-A8D5-46AC-9E0F-A31CCD173449}" destId="{C284E31C-2190-48CB-B153-C5E2656486F8}" srcOrd="6" destOrd="0" presId="urn:microsoft.com/office/officeart/2008/layout/LinedList"/>
    <dgm:cxn modelId="{C8A6D159-6EA7-4986-A6DD-A6BCE4455A0B}" type="presParOf" srcId="{10CF5217-A8D5-46AC-9E0F-A31CCD173449}" destId="{4739665C-4549-4E28-B04B-81ED370E102D}" srcOrd="7" destOrd="0" presId="urn:microsoft.com/office/officeart/2008/layout/LinedList"/>
    <dgm:cxn modelId="{E2598A39-5705-4EBE-A61D-22C17AEDA63E}" type="presParOf" srcId="{4739665C-4549-4E28-B04B-81ED370E102D}" destId="{4E1E82FF-5FCC-43A6-9619-F96BC96704AC}" srcOrd="0" destOrd="0" presId="urn:microsoft.com/office/officeart/2008/layout/LinedList"/>
    <dgm:cxn modelId="{15574ED6-960B-4240-AD24-6056641A995D}" type="presParOf" srcId="{4739665C-4549-4E28-B04B-81ED370E102D}" destId="{7197919E-BA89-4D8C-9746-0B580DAC1C44}" srcOrd="1" destOrd="0" presId="urn:microsoft.com/office/officeart/2008/layout/LinedList"/>
    <dgm:cxn modelId="{3ADFD8DD-D08E-47B2-B501-225CBC7518A8}" type="presParOf" srcId="{4739665C-4549-4E28-B04B-81ED370E102D}" destId="{E78CF65D-18CA-4A19-822A-59096EF81AD9}" srcOrd="2" destOrd="0" presId="urn:microsoft.com/office/officeart/2008/layout/LinedList"/>
    <dgm:cxn modelId="{A82BBB84-9AA3-4CAA-BE79-DB55196B4A68}" type="presParOf" srcId="{10CF5217-A8D5-46AC-9E0F-A31CCD173449}" destId="{38995A88-586B-4FE5-8E9E-5F0A7BF395EC}" srcOrd="8" destOrd="0" presId="urn:microsoft.com/office/officeart/2008/layout/LinedList"/>
    <dgm:cxn modelId="{D34A01F8-7290-4E06-A248-968630EC0785}" type="presParOf" srcId="{10CF5217-A8D5-46AC-9E0F-A31CCD173449}" destId="{89DEC0D0-236E-44CD-A690-9723316DAD8A}" srcOrd="9" destOrd="0" presId="urn:microsoft.com/office/officeart/2008/layout/LinedList"/>
    <dgm:cxn modelId="{9AD752D2-7C74-44E6-94FB-860D1EC3F794}" type="presParOf" srcId="{10CF5217-A8D5-46AC-9E0F-A31CCD173449}" destId="{442A6D27-C275-4585-B72B-BD520B7FBA93}" srcOrd="10" destOrd="0" presId="urn:microsoft.com/office/officeart/2008/layout/LinedList"/>
    <dgm:cxn modelId="{6DE6BCD2-E16D-480B-AB61-D51EFDE8FBD9}" type="presParOf" srcId="{442A6D27-C275-4585-B72B-BD520B7FBA93}" destId="{6DF349C2-745A-457C-AA96-53B6CB86A49C}" srcOrd="0" destOrd="0" presId="urn:microsoft.com/office/officeart/2008/layout/LinedList"/>
    <dgm:cxn modelId="{9FABEC9C-CB9C-4D0E-8E57-1AA091A0E379}" type="presParOf" srcId="{442A6D27-C275-4585-B72B-BD520B7FBA93}" destId="{19F337CC-731F-449C-9F26-5F8E7A2CB55A}" srcOrd="1" destOrd="0" presId="urn:microsoft.com/office/officeart/2008/layout/LinedList"/>
    <dgm:cxn modelId="{F16B31E6-9BB6-4C62-8006-5E62B9774B53}" type="presParOf" srcId="{442A6D27-C275-4585-B72B-BD520B7FBA93}" destId="{A394FBDE-FF15-41CF-B9FC-7101BF8A19EA}" srcOrd="2" destOrd="0" presId="urn:microsoft.com/office/officeart/2008/layout/LinedList"/>
    <dgm:cxn modelId="{DAA1E28F-CAA7-4636-BD15-E375BD0AFD91}" type="presParOf" srcId="{10CF5217-A8D5-46AC-9E0F-A31CCD173449}" destId="{15DA1E63-87F1-4086-8039-061F8034CAC5}" srcOrd="11" destOrd="0" presId="urn:microsoft.com/office/officeart/2008/layout/LinedList"/>
    <dgm:cxn modelId="{8C74F4D2-0CCA-4563-94E2-86EB14E29AC6}" type="presParOf" srcId="{10CF5217-A8D5-46AC-9E0F-A31CCD173449}" destId="{29AE7B34-27C6-44A3-81A0-980E977D41E2}" srcOrd="12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877DF3-8100-48DD-A58F-4A8CE95D8A5B}">
      <dsp:nvSpPr>
        <dsp:cNvPr id="0" name=""/>
        <dsp:cNvSpPr/>
      </dsp:nvSpPr>
      <dsp:spPr>
        <a:xfrm>
          <a:off x="0" y="0"/>
          <a:ext cx="8748464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C46C1-2B9A-40A1-A0E4-760717DDBD67}">
      <dsp:nvSpPr>
        <dsp:cNvPr id="0" name=""/>
        <dsp:cNvSpPr/>
      </dsp:nvSpPr>
      <dsp:spPr>
        <a:xfrm>
          <a:off x="0" y="0"/>
          <a:ext cx="1749692" cy="5184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chemeClr val="accent1">
                <a:lumMod val="75000"/>
              </a:schemeClr>
            </a:solidFill>
            <a:latin typeface="Georgia" pitchFamily="18" charset="0"/>
            <a:cs typeface="Arial" pitchFamily="34" charset="0"/>
          </a:endParaRPr>
        </a:p>
      </dsp:txBody>
      <dsp:txXfrm>
        <a:off x="0" y="0"/>
        <a:ext cx="1749692" cy="5184576"/>
      </dsp:txXfrm>
    </dsp:sp>
    <dsp:sp modelId="{E19953EF-934B-4A7B-832F-B9647943F21C}">
      <dsp:nvSpPr>
        <dsp:cNvPr id="0" name=""/>
        <dsp:cNvSpPr/>
      </dsp:nvSpPr>
      <dsp:spPr>
        <a:xfrm>
          <a:off x="1880919" y="162726"/>
          <a:ext cx="6867544" cy="1008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</dsp:txBody>
      <dsp:txXfrm>
        <a:off x="1880919" y="162726"/>
        <a:ext cx="6867544" cy="1008825"/>
      </dsp:txXfrm>
    </dsp:sp>
    <dsp:sp modelId="{C6A6A4DB-A1F9-4C83-9564-19835DD86A78}">
      <dsp:nvSpPr>
        <dsp:cNvPr id="0" name=""/>
        <dsp:cNvSpPr/>
      </dsp:nvSpPr>
      <dsp:spPr>
        <a:xfrm>
          <a:off x="1749692" y="1073063"/>
          <a:ext cx="699877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3D161B-1AAC-4803-9F59-6103AD645B1F}">
      <dsp:nvSpPr>
        <dsp:cNvPr id="0" name=""/>
        <dsp:cNvSpPr/>
      </dsp:nvSpPr>
      <dsp:spPr>
        <a:xfrm>
          <a:off x="1880919" y="1137301"/>
          <a:ext cx="6867544" cy="1284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Georgia" pitchFamily="18" charset="0"/>
            </a:rPr>
            <a:t>МАТЕРИАЛЫ, ПРЕДСТАВЛЕННЫЕ ПО ЗАПРОСУ ПАЛАТЫ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Georgia" pitchFamily="18" charset="0"/>
            <a:cs typeface="Times New Roman" pitchFamily="18" charset="0"/>
          </a:endParaRPr>
        </a:p>
      </dsp:txBody>
      <dsp:txXfrm>
        <a:off x="1880919" y="1137301"/>
        <a:ext cx="6867544" cy="1284752"/>
      </dsp:txXfrm>
    </dsp:sp>
    <dsp:sp modelId="{9AF9AEEA-1708-4116-A184-94EFA0A3A9F0}">
      <dsp:nvSpPr>
        <dsp:cNvPr id="0" name=""/>
        <dsp:cNvSpPr/>
      </dsp:nvSpPr>
      <dsp:spPr>
        <a:xfrm>
          <a:off x="1749692" y="2422053"/>
          <a:ext cx="699877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7919E-BA89-4D8C-9746-0B580DAC1C44}">
      <dsp:nvSpPr>
        <dsp:cNvPr id="0" name=""/>
        <dsp:cNvSpPr/>
      </dsp:nvSpPr>
      <dsp:spPr>
        <a:xfrm>
          <a:off x="1880919" y="2486290"/>
          <a:ext cx="6867544" cy="1284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Georgia" pitchFamily="18" charset="0"/>
            </a:rPr>
            <a:t>ОФИЦИАЛЬНЫЕ ИНТЕРНЕТ-РЕСУРСЫ, ВКЛЮЧАЯ САЙТЫ, ПОРТАЛЫ СООБЩЕСТВА ПРЕДПРИНИМАТЕЛЕЙ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Georgia" pitchFamily="18" charset="0"/>
            <a:cs typeface="Times New Roman" pitchFamily="18" charset="0"/>
          </a:endParaRPr>
        </a:p>
      </dsp:txBody>
      <dsp:txXfrm>
        <a:off x="1880919" y="2486290"/>
        <a:ext cx="6867544" cy="1284752"/>
      </dsp:txXfrm>
    </dsp:sp>
    <dsp:sp modelId="{38995A88-586B-4FE5-8E9E-5F0A7BF395EC}">
      <dsp:nvSpPr>
        <dsp:cNvPr id="0" name=""/>
        <dsp:cNvSpPr/>
      </dsp:nvSpPr>
      <dsp:spPr>
        <a:xfrm>
          <a:off x="1749692" y="3771042"/>
          <a:ext cx="699877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337CC-731F-449C-9F26-5F8E7A2CB55A}">
      <dsp:nvSpPr>
        <dsp:cNvPr id="0" name=""/>
        <dsp:cNvSpPr/>
      </dsp:nvSpPr>
      <dsp:spPr>
        <a:xfrm>
          <a:off x="1880919" y="3835280"/>
          <a:ext cx="6867544" cy="1284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accent4">
                <a:lumMod val="75000"/>
              </a:schemeClr>
            </a:solidFill>
            <a:latin typeface="Georgia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Georgia" pitchFamily="18" charset="0"/>
            </a:rPr>
            <a:t>ОПУБЛИКОВАННЫЕ МАТАРИАЛЫ СЧЕТНОЙ ПАЛАТЫ РОССИЙСКОЙ ФЕДЕРАЦИИ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Georgia" pitchFamily="18" charset="0"/>
            <a:cs typeface="Times New Roman" pitchFamily="18" charset="0"/>
          </a:endParaRPr>
        </a:p>
      </dsp:txBody>
      <dsp:txXfrm>
        <a:off x="1880919" y="3835280"/>
        <a:ext cx="6867544" cy="1284752"/>
      </dsp:txXfrm>
    </dsp:sp>
    <dsp:sp modelId="{15DA1E63-87F1-4086-8039-061F8034CAC5}">
      <dsp:nvSpPr>
        <dsp:cNvPr id="0" name=""/>
        <dsp:cNvSpPr/>
      </dsp:nvSpPr>
      <dsp:spPr>
        <a:xfrm>
          <a:off x="1749692" y="5120032"/>
          <a:ext cx="699877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1"/>
          </a:xfrm>
          <a:prstGeom prst="rect">
            <a:avLst/>
          </a:prstGeom>
        </p:spPr>
        <p:txBody>
          <a:bodyPr vert="horz" lIns="91685" tIns="45843" rIns="91685" bIns="4584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411"/>
          </a:xfrm>
          <a:prstGeom prst="rect">
            <a:avLst/>
          </a:prstGeom>
        </p:spPr>
        <p:txBody>
          <a:bodyPr vert="horz" lIns="91685" tIns="45843" rIns="91685" bIns="45843" rtlCol="0"/>
          <a:lstStyle>
            <a:lvl1pPr algn="r">
              <a:defRPr sz="1200"/>
            </a:lvl1pPr>
          </a:lstStyle>
          <a:p>
            <a:fld id="{CC5CD77B-F175-4FD7-AAEA-17F0AC0F9367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85" tIns="45843" rIns="91685" bIns="4584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685" tIns="45843" rIns="91685" bIns="4584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60" cy="496411"/>
          </a:xfrm>
          <a:prstGeom prst="rect">
            <a:avLst/>
          </a:prstGeom>
        </p:spPr>
        <p:txBody>
          <a:bodyPr vert="horz" lIns="91685" tIns="45843" rIns="91685" bIns="4584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6411"/>
          </a:xfrm>
          <a:prstGeom prst="rect">
            <a:avLst/>
          </a:prstGeom>
        </p:spPr>
        <p:txBody>
          <a:bodyPr vert="horz" lIns="91685" tIns="45843" rIns="91685" bIns="45843" rtlCol="0" anchor="b"/>
          <a:lstStyle>
            <a:lvl1pPr algn="r">
              <a:defRPr sz="1200"/>
            </a:lvl1pPr>
          </a:lstStyle>
          <a:p>
            <a:fld id="{F5DD6080-F46C-4CB2-B30D-76D620F7C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15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521B-C530-401B-8BF0-0C84D6B7ED3B}" type="datetime1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5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7388-DCE5-4135-A84E-D61D21585F30}" type="datetime1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31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E9A4-233B-494C-B178-529EC86CD62C}" type="datetime1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9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67EB-C7F3-4376-883C-60C1D121A5AE}" type="datetime1">
              <a:rPr lang="ru-RU" smtClean="0"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03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43F1B-DB10-4624-A11B-FD28FC27D780}" type="datetime1">
              <a:rPr lang="ru-RU" smtClean="0"/>
              <a:t>28.05.2021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5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9EF-18C3-4EA4-A21F-7CE6AC1B861A}" type="datetime1">
              <a:rPr lang="ru-RU" smtClean="0"/>
              <a:t>28.05.2021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8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FDC5-5DC5-4DB5-999F-0C98D9D497E6}" type="datetime1">
              <a:rPr lang="ru-RU" smtClean="0"/>
              <a:t>28.05.2021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22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3735-1362-40A3-A3BA-F9E09D1DB35B}" type="datetime1">
              <a:rPr lang="ru-RU" smtClean="0"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01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E7D1-F657-4E40-BD4C-731C83C8741D}" type="datetime1">
              <a:rPr lang="ru-RU" smtClean="0"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83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AE5A-8724-4F49-85AA-29FD28523F31}" type="datetime1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49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7D26-C20B-404D-ACA9-70E6BC0ED68C}" type="datetime1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3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6D393-DCD8-42D5-8FC8-FC36B42F0AAD}" type="datetime1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84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3" y="398187"/>
            <a:ext cx="4764906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1800" y="6385103"/>
            <a:ext cx="483629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D:\КАРТИНКИ - СЛАЙДЫ\ks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91880" y="1268760"/>
            <a:ext cx="51845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ОПЫТ КОНТРОЛЬНО-СЧЕТНОЙ ПАЛАТЫ </a:t>
            </a:r>
          </a:p>
          <a:p>
            <a:pPr algn="ctr"/>
            <a:r>
              <a:rPr lang="ru-RU" sz="24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РОСТОВСКОЙ ОБЛАСТИ </a:t>
            </a:r>
          </a:p>
          <a:p>
            <a:pPr algn="ctr"/>
            <a:r>
              <a:rPr lang="ru-RU" sz="24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В ОСУЩЕСТВЛЕНИИ ВНЕШНЕГО ФИНАНСОВОГО КОНТРОЛЯ В УСЛОВИЯХ РЕАЛИЗАЦИИ МЕР ПО </a:t>
            </a:r>
            <a:r>
              <a:rPr lang="ru-RU" sz="24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ПРЕДОТВРАЩЕНИЮ </a:t>
            </a:r>
            <a:r>
              <a:rPr lang="ru-RU" sz="24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РАСПРОСТРАНЕНИЯ КОРОНАВИРУСНОЙ ИНФЕКЦИИ</a:t>
            </a:r>
            <a:endParaRPr lang="ru-RU" sz="2400" b="1" dirty="0">
              <a:solidFill>
                <a:srgbClr val="265A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5755" y="5877272"/>
            <a:ext cx="892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КАЛАШНИКОВА НАТАЛЬЯ АЛЕКСАНДРОВНА </a:t>
            </a:r>
            <a:r>
              <a:rPr lang="ru-RU" sz="2000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2000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АУДИТОР КОНТРОЛЬНО-СЧЕТНОЙ ПАЛАТЫ РОСТОВСКОЙ ОБЛАСТИ</a:t>
            </a:r>
            <a:endParaRPr lang="ru-RU" sz="2000" dirty="0">
              <a:solidFill>
                <a:srgbClr val="265A9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540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4"/>
          <p:cNvSpPr>
            <a:spLocks noEditPoints="1"/>
          </p:cNvSpPr>
          <p:nvPr/>
        </p:nvSpPr>
        <p:spPr bwMode="gray">
          <a:xfrm>
            <a:off x="49814" y="861328"/>
            <a:ext cx="8927235" cy="5911095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flip="none" rotWithShape="1">
            <a:gsLst>
              <a:gs pos="51000">
                <a:srgbClr val="6DCAE9">
                  <a:alpha val="36000"/>
                </a:srgbClr>
              </a:gs>
              <a:gs pos="79000">
                <a:schemeClr val="bg1">
                  <a:alpha val="38000"/>
                </a:schemeClr>
              </a:gs>
              <a:gs pos="62000">
                <a:srgbClr val="11AFE3">
                  <a:alpha val="4000"/>
                </a:srgbClr>
              </a:gs>
              <a:gs pos="41000">
                <a:srgbClr val="47CFEF"/>
              </a:gs>
              <a:gs pos="28666">
                <a:srgbClr val="B4EAED">
                  <a:alpha val="42000"/>
                </a:srgbClr>
              </a:gs>
              <a:gs pos="22000">
                <a:srgbClr val="72E1E7">
                  <a:alpha val="43000"/>
                </a:srgbClr>
              </a:gs>
              <a:gs pos="84667">
                <a:schemeClr val="bg1"/>
              </a:gs>
              <a:gs pos="92333">
                <a:schemeClr val="bg1"/>
              </a:gs>
              <a:gs pos="4333">
                <a:srgbClr val="21D6E0">
                  <a:alpha val="65000"/>
                </a:srgbClr>
              </a:gs>
              <a:gs pos="12000">
                <a:srgbClr val="21D6E0">
                  <a:alpha val="69000"/>
                </a:srgbClr>
              </a:gs>
            </a:gsLst>
            <a:lin ang="19800000" scaled="0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4" name="Picture 2" descr="D:\КАРТИНКИ - СЛАЙДЫ\Rostovskaya_oblast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CCECA"/>
              </a:clrFrom>
              <a:clrTo>
                <a:srgbClr val="CCCECA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96" y="2801581"/>
            <a:ext cx="3342392" cy="361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52397" y="6349843"/>
            <a:ext cx="37038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99592" y="712109"/>
            <a:ext cx="77797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ПОСЛЕДОВАТЕЛЬНОСТЬ ДЕЙСТВИЙ:</a:t>
            </a:r>
            <a:endParaRPr lang="ru-RU" sz="1600" b="1" dirty="0">
              <a:solidFill>
                <a:srgbClr val="265A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Шестиугольник 12"/>
          <p:cNvSpPr/>
          <p:nvPr/>
        </p:nvSpPr>
        <p:spPr>
          <a:xfrm>
            <a:off x="3995936" y="5013176"/>
            <a:ext cx="4875625" cy="1584176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оперативность 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правового </a:t>
            </a:r>
            <a:endParaRPr lang="ru-RU" sz="1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технического обеспечения   организации деятельности инспекторского состава и сотрудников Палаты в дистанционном формате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Кольцо 14"/>
          <p:cNvSpPr/>
          <p:nvPr/>
        </p:nvSpPr>
        <p:spPr>
          <a:xfrm>
            <a:off x="-12948" y="2298651"/>
            <a:ext cx="4876265" cy="4620627"/>
          </a:xfrm>
          <a:prstGeom prst="donut">
            <a:avLst>
              <a:gd name="adj" fmla="val 13125"/>
            </a:avLst>
          </a:prstGeom>
          <a:gradFill>
            <a:gsLst>
              <a:gs pos="0">
                <a:schemeClr val="bg2">
                  <a:lumMod val="75000"/>
                </a:schemeClr>
              </a:gs>
              <a:gs pos="79600">
                <a:schemeClr val="accent5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3880819" y="1152937"/>
            <a:ext cx="5040560" cy="1648644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быстрый и эффективный переход на новые модели организации работы </a:t>
            </a:r>
            <a:endParaRPr lang="ru-RU" sz="1600" b="1" dirty="0" smtClean="0">
              <a:solidFill>
                <a:srgbClr val="265A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учетом требований периодичности реализации наших полномочий и оценки состояния реальной эпидемиологической обстановки</a:t>
            </a:r>
            <a:endParaRPr lang="ru-RU" sz="1600" dirty="0">
              <a:solidFill>
                <a:srgbClr val="265A9A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2" name="Шестиугольник 11"/>
          <p:cNvSpPr/>
          <p:nvPr/>
        </p:nvSpPr>
        <p:spPr>
          <a:xfrm>
            <a:off x="2915816" y="2996952"/>
            <a:ext cx="6191941" cy="1872208"/>
          </a:xfrm>
          <a:prstGeom prst="hexag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оптимизация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комбинирования форм и методов финансового контроля, выбора форматов взаимодействия с проверяемыми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объектами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наложением неукоснительного исполнения требований санитарной безопасности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86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37373" y="6502498"/>
            <a:ext cx="370384" cy="340147"/>
          </a:xfr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9511" y="712109"/>
            <a:ext cx="87849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АНАЛИЗ (ОЦЕНКА) ХОДА РЕАЛИЗАЦИИ МЕР ГОСУДАРСТВЕННОЙ ПОДДЕРЖКИ БИЗНЕС-СТРУКТУР И ПРЕДПРИНИМАТЕЛЕЙ ПО МИНИМИЗАЦИИ НЕГАТИВНОГО ВЛИЯНИЯ СЛОЖИВШЕЙСЯ СИТУАЦИИ ВСЛЕДСТВИЕ РАСПРОСТРАНЕНИЯ НОВОЙ КОРОНАВИРУСНОЙ ИНФЕКЦИИ</a:t>
            </a:r>
            <a:endParaRPr lang="ru-RU" sz="1600" b="1" dirty="0">
              <a:solidFill>
                <a:srgbClr val="265A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83166" y="2679587"/>
            <a:ext cx="2151694" cy="1908006"/>
          </a:xfrm>
          <a:prstGeom prst="ellipse">
            <a:avLst/>
          </a:prstGeom>
          <a:noFill/>
          <a:ln w="158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92112" y="1908897"/>
            <a:ext cx="3105354" cy="1541380"/>
          </a:xfrm>
          <a:prstGeom prst="rect">
            <a:avLst/>
          </a:prstGeom>
          <a:solidFill>
            <a:srgbClr val="2860A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объективная оценка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хода реализации плана первоочередных мероприятий на региональном и местном уровне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79511" y="4587593"/>
            <a:ext cx="4163840" cy="1936511"/>
          </a:xfrm>
          <a:prstGeom prst="rect">
            <a:avLst/>
          </a:prstGeom>
          <a:solidFill>
            <a:srgbClr val="689CD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анализ деятельности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органов исполнительной власти и местного самоуправления по информированию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консультированию предприятий и организаций, субъектов малого и среднего предпринимательства 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самозанятых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граждан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706710" y="1908897"/>
            <a:ext cx="3150553" cy="1592112"/>
          </a:xfrm>
          <a:prstGeom prst="rect">
            <a:avLst/>
          </a:prstGeom>
          <a:solidFill>
            <a:srgbClr val="2963A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анализ региональных и местных нормативных правовых актов, принятых в целях снижения нагрузки 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бизнес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88025" y="4590167"/>
            <a:ext cx="4103866" cy="1933937"/>
          </a:xfrm>
          <a:prstGeom prst="rect">
            <a:avLst/>
          </a:prstGeom>
          <a:solidFill>
            <a:srgbClr val="689CD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исследование  установленных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региональном и местном уровне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основных мер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поддержки бизнеса и предпринимателей в условиях пандемии</a:t>
            </a:r>
          </a:p>
        </p:txBody>
      </p:sp>
      <p:sp>
        <p:nvSpPr>
          <p:cNvPr id="29" name="Овал 28"/>
          <p:cNvSpPr/>
          <p:nvPr/>
        </p:nvSpPr>
        <p:spPr>
          <a:xfrm>
            <a:off x="3600964" y="4039049"/>
            <a:ext cx="204356" cy="2323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896317" y="2687353"/>
            <a:ext cx="204356" cy="2323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954805" y="2662076"/>
            <a:ext cx="204356" cy="2323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5344503" y="4039050"/>
            <a:ext cx="204356" cy="2323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3131840" y="4155248"/>
            <a:ext cx="526448" cy="434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297466" y="2276872"/>
            <a:ext cx="628778" cy="402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32" idx="7"/>
          </p:cNvCxnSpPr>
          <p:nvPr/>
        </p:nvCxnSpPr>
        <p:spPr>
          <a:xfrm flipV="1">
            <a:off x="5129234" y="2204864"/>
            <a:ext cx="558955" cy="491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548859" y="4290831"/>
            <a:ext cx="391293" cy="299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Овал 58"/>
          <p:cNvSpPr/>
          <p:nvPr/>
        </p:nvSpPr>
        <p:spPr>
          <a:xfrm>
            <a:off x="3600964" y="2778273"/>
            <a:ext cx="1947895" cy="174797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29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41824" y="6375866"/>
            <a:ext cx="247326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723268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ЭТАПЫ ЭАМ СИНХРОНИЗИРОВАЛИСЬ С ПЛАНОВЫМИ КОМПЛЕКСНЫМИ ПРОВЕРКАМИ МУНИЦИПАЛЬНЫХ ОБРАЗОВАНИЙ ПО ИСПОЛЬЗОВАНИЮ МЕЖБЮДЖЕТНЫХ ТРАНФЕРТОВ И ВОЗМОЖНОСТЯМИ ПРИВЛЕЧЕННОГО ИНСПЕКТОРСКОГО СОСТАВА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8" y="1756956"/>
            <a:ext cx="8232398" cy="484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0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04904278"/>
              </p:ext>
            </p:extLst>
          </p:nvPr>
        </p:nvGraphicFramePr>
        <p:xfrm>
          <a:off x="189731" y="1556792"/>
          <a:ext cx="874846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D:\КАРТИНКИ - СЛАЙДЫ\Слайды\КАРТИНКИ\Законотворчество, правительство, папки\b3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4" y="1169343"/>
            <a:ext cx="254239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65194" y="1349177"/>
            <a:ext cx="6768752" cy="10801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ИНФОРМАЦИОННАЯ БАЗА АНАЛИЗА: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58663" y="6453336"/>
            <a:ext cx="366610" cy="329184"/>
          </a:xfrm>
        </p:spPr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D:\КАРТИНКИ - СЛАЙДЫ\ksp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51520" y="642514"/>
            <a:ext cx="8712968" cy="483845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265A9A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АНАЛИЗ ТЕКУЩИХ РЕШЕНИЙ И ДЕЙСТВИЙ</a:t>
            </a:r>
            <a:endParaRPr lang="ru-RU" sz="2400" b="1" dirty="0">
              <a:solidFill>
                <a:srgbClr val="265A9A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406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омб 36"/>
          <p:cNvSpPr/>
          <p:nvPr/>
        </p:nvSpPr>
        <p:spPr>
          <a:xfrm>
            <a:off x="1098962" y="1766195"/>
            <a:ext cx="1207272" cy="953632"/>
          </a:xfrm>
          <a:prstGeom prst="diamond">
            <a:avLst/>
          </a:prstGeom>
          <a:solidFill>
            <a:srgbClr val="689CDA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44806" y="734870"/>
            <a:ext cx="7875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ЦЕЛЯХ СОВЕРШЕНСТВОВАНИЯ МЕХАНИЗМА ОКАЗАНИЯ ГОСУДАРСТВЕННОЙ ПОДДЕРЖКИ НА РЕГИОНАЛЬНОМ УРОВНЕ: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Ромб 18"/>
          <p:cNvSpPr/>
          <p:nvPr/>
        </p:nvSpPr>
        <p:spPr>
          <a:xfrm>
            <a:off x="954271" y="4109267"/>
            <a:ext cx="875351" cy="657969"/>
          </a:xfrm>
          <a:prstGeom prst="diamond">
            <a:avLst/>
          </a:prstGeom>
          <a:solidFill>
            <a:srgbClr val="68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895548" y="3227232"/>
            <a:ext cx="992795" cy="651884"/>
          </a:xfrm>
          <a:prstGeom prst="diamond">
            <a:avLst/>
          </a:prstGeom>
          <a:solidFill>
            <a:srgbClr val="68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омб 23"/>
          <p:cNvSpPr/>
          <p:nvPr/>
        </p:nvSpPr>
        <p:spPr>
          <a:xfrm>
            <a:off x="996429" y="2450505"/>
            <a:ext cx="679642" cy="584990"/>
          </a:xfrm>
          <a:prstGeom prst="diamond">
            <a:avLst/>
          </a:prstGeom>
          <a:solidFill>
            <a:srgbClr val="68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омб 25"/>
          <p:cNvSpPr/>
          <p:nvPr/>
        </p:nvSpPr>
        <p:spPr>
          <a:xfrm>
            <a:off x="976376" y="1696345"/>
            <a:ext cx="679642" cy="584990"/>
          </a:xfrm>
          <a:prstGeom prst="diamond">
            <a:avLst/>
          </a:prstGeom>
          <a:solidFill>
            <a:srgbClr val="68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омб 26"/>
          <p:cNvSpPr/>
          <p:nvPr/>
        </p:nvSpPr>
        <p:spPr>
          <a:xfrm>
            <a:off x="231511" y="1133670"/>
            <a:ext cx="1207272" cy="953632"/>
          </a:xfrm>
          <a:prstGeom prst="diamond">
            <a:avLst/>
          </a:prstGeom>
          <a:solidFill>
            <a:srgbClr val="689CDA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303221" y="1610486"/>
            <a:ext cx="1052803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Блок-схема: узел 28"/>
          <p:cNvSpPr/>
          <p:nvPr/>
        </p:nvSpPr>
        <p:spPr>
          <a:xfrm>
            <a:off x="2930576" y="2068944"/>
            <a:ext cx="228600" cy="258341"/>
          </a:xfrm>
          <a:prstGeom prst="flowChartConnector">
            <a:avLst/>
          </a:prstGeom>
          <a:solidFill>
            <a:srgbClr val="689CDA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V="1">
            <a:off x="2302925" y="2242481"/>
            <a:ext cx="685081" cy="53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Блок-схема: узел 31"/>
          <p:cNvSpPr/>
          <p:nvPr/>
        </p:nvSpPr>
        <p:spPr>
          <a:xfrm>
            <a:off x="2339841" y="1481315"/>
            <a:ext cx="228600" cy="258341"/>
          </a:xfrm>
          <a:prstGeom prst="flowChartConnector">
            <a:avLst/>
          </a:prstGeom>
          <a:solidFill>
            <a:srgbClr val="689CDA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595658" y="1379653"/>
            <a:ext cx="48228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подготовлены проекты областных законов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161169" y="1809797"/>
            <a:ext cx="507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приняты постановления Правительства Ростовской области и нормативные правовые акты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663479" y="2470461"/>
            <a:ext cx="66259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ОЗ «О региональных налогах и некоторых вопросах налогообложения в Ростовской области» внесены изменения, направленные на расширение мер поддержки организаций и индивидуальных предпринимателей, работающих в наиболее пострадавших от пандемии отраслях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474570" y="3129462"/>
            <a:ext cx="927424" cy="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Блок-схема: узел 41"/>
          <p:cNvSpPr/>
          <p:nvPr/>
        </p:nvSpPr>
        <p:spPr>
          <a:xfrm>
            <a:off x="2356024" y="3000291"/>
            <a:ext cx="228600" cy="258341"/>
          </a:xfrm>
          <a:prstGeom prst="flowChartConnector">
            <a:avLst/>
          </a:prstGeom>
          <a:solidFill>
            <a:srgbClr val="689CDA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562176" y="1213479"/>
            <a:ext cx="5459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479417" y="1858291"/>
            <a:ext cx="5459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V="1">
            <a:off x="2369084" y="4007090"/>
            <a:ext cx="631982" cy="165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Блок-схема: узел 49"/>
          <p:cNvSpPr/>
          <p:nvPr/>
        </p:nvSpPr>
        <p:spPr>
          <a:xfrm>
            <a:off x="2969189" y="3879116"/>
            <a:ext cx="191980" cy="234472"/>
          </a:xfrm>
          <a:prstGeom prst="flowChartConnector">
            <a:avLst/>
          </a:prstGeom>
          <a:solidFill>
            <a:srgbClr val="689CDA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2828109" y="4767236"/>
            <a:ext cx="61991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освобождены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предприниматели, не только внесенные в реестр субъектов МСП до 1 марта, но и вновь созданные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1431417" y="4850517"/>
            <a:ext cx="1001941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Блок-схема: узел 52"/>
          <p:cNvSpPr/>
          <p:nvPr/>
        </p:nvSpPr>
        <p:spPr>
          <a:xfrm>
            <a:off x="2434879" y="4740209"/>
            <a:ext cx="228600" cy="258341"/>
          </a:xfrm>
          <a:prstGeom prst="flowChartConnector">
            <a:avLst/>
          </a:prstGeom>
          <a:solidFill>
            <a:srgbClr val="689CDA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3508498" y="5435033"/>
            <a:ext cx="46805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реализована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трансформации региональных институтов поддержки бизнеса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Ромб 40"/>
          <p:cNvSpPr/>
          <p:nvPr/>
        </p:nvSpPr>
        <p:spPr>
          <a:xfrm>
            <a:off x="306388" y="2652647"/>
            <a:ext cx="1207272" cy="953632"/>
          </a:xfrm>
          <a:prstGeom prst="diamond">
            <a:avLst/>
          </a:prstGeom>
          <a:solidFill>
            <a:srgbClr val="689CDA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00927" y="2650774"/>
            <a:ext cx="5459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43" name="Ромб 42"/>
          <p:cNvSpPr/>
          <p:nvPr/>
        </p:nvSpPr>
        <p:spPr>
          <a:xfrm>
            <a:off x="1227607" y="3530274"/>
            <a:ext cx="1207272" cy="953632"/>
          </a:xfrm>
          <a:prstGeom prst="diamond">
            <a:avLst/>
          </a:prstGeom>
          <a:solidFill>
            <a:srgbClr val="689CDA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526583" y="3606279"/>
            <a:ext cx="5459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5" name="Ромб 54"/>
          <p:cNvSpPr/>
          <p:nvPr/>
        </p:nvSpPr>
        <p:spPr>
          <a:xfrm>
            <a:off x="370262" y="4392564"/>
            <a:ext cx="1207272" cy="953632"/>
          </a:xfrm>
          <a:prstGeom prst="diamond">
            <a:avLst/>
          </a:prstGeom>
          <a:solidFill>
            <a:srgbClr val="689CDA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51731" y="4463841"/>
            <a:ext cx="5459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56" name="Ромб 55"/>
          <p:cNvSpPr/>
          <p:nvPr/>
        </p:nvSpPr>
        <p:spPr>
          <a:xfrm>
            <a:off x="1063281" y="4959847"/>
            <a:ext cx="736273" cy="719096"/>
          </a:xfrm>
          <a:prstGeom prst="diamond">
            <a:avLst/>
          </a:prstGeom>
          <a:solidFill>
            <a:srgbClr val="68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омб 56"/>
          <p:cNvSpPr/>
          <p:nvPr/>
        </p:nvSpPr>
        <p:spPr>
          <a:xfrm>
            <a:off x="1182995" y="5296754"/>
            <a:ext cx="1207272" cy="953632"/>
          </a:xfrm>
          <a:prstGeom prst="diamond">
            <a:avLst/>
          </a:prstGeom>
          <a:solidFill>
            <a:srgbClr val="689CDA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1513660" y="5364910"/>
            <a:ext cx="5459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ru-RU" sz="4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V="1">
            <a:off x="2441307" y="5727420"/>
            <a:ext cx="685081" cy="53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узел 59"/>
          <p:cNvSpPr/>
          <p:nvPr/>
        </p:nvSpPr>
        <p:spPr>
          <a:xfrm>
            <a:off x="3136051" y="5598779"/>
            <a:ext cx="228600" cy="258341"/>
          </a:xfrm>
          <a:prstGeom prst="flowChartConnector">
            <a:avLst/>
          </a:prstGeom>
          <a:solidFill>
            <a:srgbClr val="689CDA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3197789" y="3789040"/>
            <a:ext cx="62057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осуществлены действия по донесению информации субъектам малого и среднего бизнеса о мерах федеральной и региональной 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2459932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734870"/>
            <a:ext cx="8041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МОНИТОРИНГ ФИНАНСОВО-ЭКОНОМИЧЕСКОГО СОСТОЯНИЯ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283 СИСТЕМООБРАЗУЮЩИХ ОРГАНИЗАЦИЙ И ПРЕДПРИЯТИЙ ВЫЯВИЛ: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674" y="1556792"/>
            <a:ext cx="8497515" cy="2160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83000">
                <a:srgbClr val="397AB6"/>
              </a:gs>
              <a:gs pos="5000">
                <a:srgbClr val="0F6FC6">
                  <a:lumMod val="0"/>
                  <a:lumOff val="100000"/>
                  <a:alpha val="0"/>
                </a:srgbClr>
              </a:gs>
              <a:gs pos="95000">
                <a:srgbClr val="0F6FC6">
                  <a:lumMod val="40000"/>
                  <a:lumOff val="60000"/>
                </a:srgbClr>
              </a:gs>
              <a:gs pos="100000">
                <a:srgbClr val="0F6FC6">
                  <a:lumMod val="7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50800" dir="5400000" sx="97000" sy="97000" algn="ctr" rotWithShape="0">
              <a:srgbClr val="0F6FC6">
                <a:lumMod val="20000"/>
                <a:lumOff val="80000"/>
                <a:alpha val="49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>
              <a:defRPr sz="2400"/>
            </a:lvl1pPr>
          </a:lstStyle>
          <a:p>
            <a:pPr lvl="0" algn="r">
              <a:defRPr/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ухудшение финансовых показателей предприятий </a:t>
            </a:r>
            <a:endParaRPr lang="ru-RU" sz="1800" b="1" kern="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  <a:cs typeface="Arial" pitchFamily="34" charset="0"/>
            </a:endParaRPr>
          </a:p>
          <a:p>
            <a:pPr lvl="0" algn="r">
              <a:defRPr/>
            </a:pPr>
            <a:r>
              <a:rPr lang="ru-RU" sz="1800" b="1" kern="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и нахождение 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большей их части в группе риска, связанное </a:t>
            </a:r>
            <a:endParaRPr lang="ru-RU" sz="1800" b="1" kern="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  <a:cs typeface="Arial" pitchFamily="34" charset="0"/>
            </a:endParaRPr>
          </a:p>
          <a:p>
            <a:pPr lvl="0" algn="r">
              <a:defRPr/>
            </a:pPr>
            <a:r>
              <a:rPr lang="ru-RU" sz="1800" b="1" kern="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с 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экономическим спадом в период действия режима повышенной готовности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eorgia" pitchFamily="18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499" y="3789040"/>
            <a:ext cx="8533010" cy="2160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F6FC6">
                  <a:lumMod val="20000"/>
                  <a:lumOff val="80000"/>
                </a:srgbClr>
              </a:gs>
              <a:gs pos="50000">
                <a:srgbClr val="0F6FC6">
                  <a:lumMod val="40000"/>
                  <a:lumOff val="60000"/>
                </a:srgbClr>
              </a:gs>
              <a:gs pos="100000">
                <a:srgbClr val="0F6FC6">
                  <a:alpha val="0"/>
                  <a:lumMod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50800" dir="5400000" sx="97000" sy="97000" algn="ctr" rotWithShape="0">
              <a:srgbClr val="0F6FC6">
                <a:lumMod val="20000"/>
                <a:lumOff val="80000"/>
                <a:alpha val="49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>
              <a:defRPr sz="2400"/>
            </a:lvl1pPr>
          </a:lstStyle>
          <a:p>
            <a:pPr lvl="0" algn="r">
              <a:defRPr/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недозагрузку производственных мощностей, в связи </a:t>
            </a:r>
            <a:endParaRPr lang="ru-RU" sz="1800" b="1" kern="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  <a:cs typeface="Arial" pitchFamily="34" charset="0"/>
            </a:endParaRPr>
          </a:p>
          <a:p>
            <a:pPr lvl="0" algn="r">
              <a:defRPr/>
            </a:pPr>
            <a:r>
              <a:rPr lang="ru-RU" sz="1800" b="1" kern="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с  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проведением на предприятиях планово-профилактических работ, падением деловой активности региональных предприятий и их контрагентов, а также сокращением пассажиропотока вследствие введения ограничительных мероприятий, связанных с распространением </a:t>
            </a:r>
            <a:r>
              <a:rPr lang="ru-RU" sz="1800" b="1" kern="0" dirty="0" err="1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коронавирусной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 инфекции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3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734870"/>
            <a:ext cx="80410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ПРЕДЛОЖЕНИЯ ПАЛАТЫ ПО РЕЗУЛЬТАТАМ МОНИТОРИНГА: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674" y="1556792"/>
            <a:ext cx="8497515" cy="2160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83000">
                <a:schemeClr val="accent6">
                  <a:lumMod val="40000"/>
                  <a:lumOff val="60000"/>
                </a:schemeClr>
              </a:gs>
              <a:gs pos="5000">
                <a:srgbClr val="0F6FC6">
                  <a:lumMod val="0"/>
                  <a:lumOff val="100000"/>
                  <a:alpha val="0"/>
                </a:srgbClr>
              </a:gs>
              <a:gs pos="95000">
                <a:srgbClr val="0F6FC6">
                  <a:lumMod val="40000"/>
                  <a:lumOff val="60000"/>
                </a:srgbClr>
              </a:gs>
              <a:gs pos="100000">
                <a:srgbClr val="0F6FC6">
                  <a:lumMod val="7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50800" dir="5400000" sx="97000" sy="97000" algn="ctr" rotWithShape="0">
              <a:srgbClr val="0F6FC6">
                <a:lumMod val="20000"/>
                <a:lumOff val="80000"/>
                <a:alpha val="49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>
              <a:defRPr sz="2400"/>
            </a:lvl1pPr>
          </a:lstStyle>
          <a:p>
            <a:pPr lvl="0" algn="r">
              <a:defRPr/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продолжить работу по разработке предложений не только по продлению но и расширению перечня мер поддержки бизнес структур во избежание ухудшения финансово - экономического состояния и сокращения рабочих мест </a:t>
            </a:r>
            <a:endParaRPr lang="ru-RU" sz="1800" b="1" kern="0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  <a:cs typeface="Arial" pitchFamily="34" charset="0"/>
            </a:endParaRPr>
          </a:p>
          <a:p>
            <a:pPr lvl="0" algn="r">
              <a:defRPr/>
            </a:pPr>
            <a:r>
              <a:rPr lang="ru-RU" sz="1800" b="1" kern="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в 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условиях распространения новой </a:t>
            </a:r>
            <a:r>
              <a:rPr lang="ru-RU" sz="1800" b="1" kern="0" dirty="0" err="1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коронавирусной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 инфекции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eorgia" pitchFamily="18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499" y="3789040"/>
            <a:ext cx="8533010" cy="2160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rgbClr val="0F6FC6">
                  <a:lumMod val="40000"/>
                  <a:lumOff val="60000"/>
                </a:srgbClr>
              </a:gs>
              <a:gs pos="100000">
                <a:srgbClr val="0F6FC6">
                  <a:alpha val="0"/>
                  <a:lumMod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50800" dir="5400000" sx="97000" sy="97000" algn="ctr" rotWithShape="0">
              <a:srgbClr val="0F6FC6">
                <a:lumMod val="20000"/>
                <a:lumOff val="80000"/>
                <a:alpha val="49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>
              <a:defRPr sz="2400"/>
            </a:lvl1pPr>
          </a:lstStyle>
          <a:p>
            <a:pPr lvl="0" algn="r">
              <a:defRPr/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рассмотреть возможность обеспечения большей прозрачности и доступности информации о реализации мер поддержки </a:t>
            </a:r>
            <a:r>
              <a:rPr lang="ru-RU" sz="1800" b="1" kern="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бизнес-структур 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и предпринимателей на региональном уровне и в муниципальных образованиях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725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77121"/>
            <a:ext cx="504825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835224"/>
            <a:ext cx="76328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роверка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целевого использования бюджетных средств направленных на предоставление социальной поддержки отдельных слоев населения, в связи с распространением новой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инфекции, а также проверка целевого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эффективного использования бюджетных средств, направленных на финансовое обеспечение мероприятий в целях осуществления деятельности в условиях особого режима работы на полном карантине (временной изоляции (обсервации)) государственным бюджетным учреждением социального обслуживания населения Ростовской области, подведомственным министерству труда и социального развития Ростовской области (далее – учреждения),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также в Управлении государственной службы занятости населения Ростовской области и подведомственных ему учреждениях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1490" y="5373216"/>
            <a:ext cx="4260150" cy="1037630"/>
          </a:xfrm>
          <a:prstGeom prst="rect">
            <a:avLst/>
          </a:prstGeom>
          <a:solidFill>
            <a:srgbClr val="2860A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Объем проверенных средств составил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154,4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888199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39473" y="6356350"/>
            <a:ext cx="45300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578024" y="734870"/>
            <a:ext cx="81465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осуществлялась с применением риск-ориентированного подхода, преимущественно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камерально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в дистанционном формате на основании электронных копий документов и аналитической информации, представленных проверяемыми объектами, а также данных официальных ресурсов Правительства Ростовской области и отраслевых органов власти</a:t>
            </a:r>
          </a:p>
        </p:txBody>
      </p:sp>
      <p:sp>
        <p:nvSpPr>
          <p:cNvPr id="43" name="Блок-схема: узел 42"/>
          <p:cNvSpPr/>
          <p:nvPr/>
        </p:nvSpPr>
        <p:spPr>
          <a:xfrm>
            <a:off x="180267" y="3054113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578024" y="2777114"/>
            <a:ext cx="795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 анализ нормативно-правового обеспечения предоставления социальной поддержки отдельных слоев населения на предмет соответствия действующим ограничениям в связи с пандемией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инфекции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Блок-схема: узел 44"/>
          <p:cNvSpPr/>
          <p:nvPr/>
        </p:nvSpPr>
        <p:spPr>
          <a:xfrm>
            <a:off x="180267" y="3987172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54857" y="3700845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сопоставлены темпы роста количества безработных граждан, зарегистрированных в органах службы занятости населения, и расходов на предоставление социальных выплат гражданам, признанным безработными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Блок-схема: узел 46"/>
          <p:cNvSpPr/>
          <p:nvPr/>
        </p:nvSpPr>
        <p:spPr>
          <a:xfrm>
            <a:off x="180267" y="4788245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34504" y="4625029"/>
            <a:ext cx="78335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дана оценка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инклюзивности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(вовлечения) и доступности социальной поддержки отдельных слоев населения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Блок-схема: узел 48"/>
          <p:cNvSpPr/>
          <p:nvPr/>
        </p:nvSpPr>
        <p:spPr>
          <a:xfrm>
            <a:off x="180267" y="5532076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706718" y="5368860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проанализированы меры социальной поддержки отдельных слоев населения,  введенные в связи с распространением новой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инфекции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816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734870"/>
            <a:ext cx="8041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количестве получателей адресной социальной помощи в виде социального пособия в апреле – сентябре 2020 года 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аналогичном периоде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 года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20" y="1572220"/>
            <a:ext cx="7375768" cy="452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932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734870"/>
            <a:ext cx="8041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размере средств, направленных на выплату адресной социальной помощи в виде социального пособия в апреле – сентябре 2019 и 2020 годов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84" y="1556792"/>
            <a:ext cx="7889238" cy="427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594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734870"/>
            <a:ext cx="80410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средств, выделенных на финансовое обеспечение мероприятий, связанных 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предотвращением влияния ухудшения экономической ситуации на развитие отраслей экономики, с профилактикой и устранением последствий распространения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инфекции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5937250" cy="439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946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734870"/>
            <a:ext cx="80410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 о расходования средств, выделенных учреждениям социального обслуживания  в целях перевода на полный карантин вместе с работниками по основным направлениям расходов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04" y="1772816"/>
            <a:ext cx="7301299" cy="461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95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39473" y="6356350"/>
            <a:ext cx="45300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578024" y="734870"/>
            <a:ext cx="81465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инициативе Губернатора Ростовской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Василия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Юрьевича Голубева, за счет средств резервного фонда Правительства Ростовской области </a:t>
            </a:r>
          </a:p>
        </p:txBody>
      </p:sp>
      <p:sp>
        <p:nvSpPr>
          <p:cNvPr id="45" name="Блок-схема: узел 44"/>
          <p:cNvSpPr/>
          <p:nvPr/>
        </p:nvSpPr>
        <p:spPr>
          <a:xfrm>
            <a:off x="463724" y="4051110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463724" y="5367408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95336" y="1766556"/>
            <a:ext cx="4260150" cy="1590436"/>
          </a:xfrm>
          <a:prstGeom prst="rect">
            <a:avLst/>
          </a:prstGeom>
          <a:solidFill>
            <a:srgbClr val="2860A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интрудом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области была оказана единовременная материальная помощь 42,5 тыс. многодетным семьям Ростовской области в размере 5 000,0 рублей на общую сумму 246,2 млн.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79311" y="1748465"/>
            <a:ext cx="4260150" cy="1608527"/>
          </a:xfrm>
          <a:prstGeom prst="rect">
            <a:avLst/>
          </a:prstGeom>
          <a:solidFill>
            <a:srgbClr val="2860A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УГСЗН Ростовской области оказана единовременная материальная поддержка в размере 3 000,0 рублей на общую сумму 49,6 млн. рублей 9,2 тыс. безработным гражданам Ростовской области, имеющим 14,4 тыс. несовершеннолетних детей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33687" y="3501007"/>
            <a:ext cx="81118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целом расходы на предоставление социальных выплат гражданам, признанным в установленном порядке безработными, за 2020 год выросли в 4,1 раза по сравнению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предыдущим годом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1 240,3 млн. рублей)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составили  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5 064,7 млн. рублей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33687" y="4824446"/>
            <a:ext cx="81118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исполнение Плана мероприятий по поддержке населения Ростовской области в условиях распространения новой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инфекции (COVID-19) произведена выплата адресной социальной помощи 58,6 тыс. получателям, расходы составили 506,3 млн. рублей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76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39473" y="6356350"/>
            <a:ext cx="45300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578024" y="734870"/>
            <a:ext cx="81465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реализацию мероприятий в сфере здравоохранения по предотвращению распространения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инфекции было направлено </a:t>
            </a:r>
            <a:r>
              <a:rPr lang="ru-RU" sz="20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6,3 млрд. </a:t>
            </a:r>
            <a:r>
              <a:rPr lang="ru-RU" sz="20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рублей: </a:t>
            </a:r>
            <a:endParaRPr lang="ru-RU" sz="20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Блок-схема: узел 44"/>
          <p:cNvSpPr/>
          <p:nvPr/>
        </p:nvSpPr>
        <p:spPr>
          <a:xfrm>
            <a:off x="497260" y="2069596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497260" y="2801328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32124" y="1844824"/>
            <a:ext cx="8111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осуществление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выплат стимулирующего характера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2,8 млрд. рублей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95881" y="2576556"/>
            <a:ext cx="8111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медоборудования, изделий медицинского назначения, средств индивидуальной защиты и др. – 3,5 млрд. рублей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602721" y="1124744"/>
            <a:ext cx="1885" cy="5077122"/>
          </a:xfrm>
          <a:prstGeom prst="line">
            <a:avLst/>
          </a:prstGeom>
          <a:effectLst>
            <a:outerShdw blurRad="76200" dist="38100" dir="20340000" rotWithShape="0">
              <a:prstClr val="black">
                <a:alpha val="75000"/>
              </a:prstClr>
            </a:outerShdw>
            <a:reflection blurRad="6350" stA="50000" endA="300" endPos="90000" dist="50800" dir="5400000" sy="-100000" algn="bl" rotWithShape="0"/>
          </a:effectLst>
          <a:scene3d>
            <a:camera prst="orthographicFront">
              <a:rot lat="1200000" lon="21594000" rev="5400000"/>
            </a:camera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934512" y="4077072"/>
            <a:ext cx="814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истемный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максимально возможный контроль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организован по двум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направлениям:</a:t>
            </a:r>
            <a:endParaRPr lang="ru-RU" sz="20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578024" y="5733256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526897" y="5092735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34512" y="5021850"/>
            <a:ext cx="81118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ежемесячный мониторинг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71126" y="5618916"/>
            <a:ext cx="81118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проверок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069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39473" y="6356350"/>
            <a:ext cx="45300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534726" y="2060848"/>
            <a:ext cx="81465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проведена в 3 этапа: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Блок-схема: узел 44"/>
          <p:cNvSpPr/>
          <p:nvPr/>
        </p:nvSpPr>
        <p:spPr>
          <a:xfrm>
            <a:off x="584548" y="4741756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534726" y="5876148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836712"/>
            <a:ext cx="7992888" cy="1080120"/>
          </a:xfrm>
          <a:prstGeom prst="rect">
            <a:avLst/>
          </a:prstGeom>
          <a:solidFill>
            <a:srgbClr val="2860A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здравоохранения Ростовской области включает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35 государственных и 142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муниципальных медицинских учреждений в 55 муниципальных образованиях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32124" y="4363096"/>
            <a:ext cx="8111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этап – в министерстве здравоохранения Ростовской области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подведомственных ему государственных учреждениях, а также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муниципальных учреждениях, ранее не охваченных проверкой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46668" y="5876148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этап – обобщение материалов проверки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584548" y="3372312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32124" y="2685875"/>
            <a:ext cx="81118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этап – проверка муниципальных учреждений в рамках плановых контрольных мероприятий по вопросам использования межбюджетных трансфертов областного бюджета, а также соблюдения органами местного самоуправления условий их получения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223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39473" y="6356350"/>
            <a:ext cx="45300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Блок-схема: узел 44"/>
          <p:cNvSpPr/>
          <p:nvPr/>
        </p:nvSpPr>
        <p:spPr>
          <a:xfrm>
            <a:off x="408908" y="1425879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467930" y="2014400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08008" y="1262663"/>
            <a:ext cx="8302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Проверено 30 объектов (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минздрав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области, 3 государственных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медучреждения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медучреждения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11 муниципальных образованиях)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37687" y="1851184"/>
            <a:ext cx="81118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 анализ полученной по запросу информации использования средств на стимулирующие выплаты в 23 муниципальных организациях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Ростова-на-Дону</a:t>
            </a:r>
          </a:p>
        </p:txBody>
      </p:sp>
      <p:sp>
        <p:nvSpPr>
          <p:cNvPr id="13" name="Блок-схема: узел 12"/>
          <p:cNvSpPr/>
          <p:nvPr/>
        </p:nvSpPr>
        <p:spPr>
          <a:xfrm>
            <a:off x="382960" y="877074"/>
            <a:ext cx="228600" cy="258341"/>
          </a:xfrm>
          <a:prstGeom prst="flowChartConnector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97743" y="713858"/>
            <a:ext cx="81118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объем бюджетных средств, охваченных контролем Палаты,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- 6,1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млрд. рублей, из них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учреждениях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2,9 млрд. рублей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3" y="2455797"/>
            <a:ext cx="7661921" cy="424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365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45761" y="6381328"/>
            <a:ext cx="442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КАРТИНКИ - СЛАЙДЫ\k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52066" y="754852"/>
            <a:ext cx="81118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ходе проверок возникла необходимость решения вопроса по проведению инвентаризаций на предмет соответствия поставленного оборудования установленным требованиям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условиям заключенных договоров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196" y="2078291"/>
            <a:ext cx="2280518" cy="469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836" y="2348880"/>
            <a:ext cx="2328418" cy="310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06" y="1848499"/>
            <a:ext cx="2440284" cy="3257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835" y="3498737"/>
            <a:ext cx="2331169" cy="311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7731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202" y="711994"/>
            <a:ext cx="4394009" cy="46200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50800" dist="38100" dir="5400000" algn="t" rotWithShape="0">
              <a:schemeClr val="bg1">
                <a:alpha val="40000"/>
              </a:schemeClr>
            </a:outerShdw>
          </a:effectLst>
          <a:scene3d>
            <a:camera prst="perspectiveHeroicExtremeLeftFacing"/>
            <a:lightRig rig="harsh" dir="t">
              <a:rot lat="0" lon="0" rev="3000000"/>
            </a:lightRig>
          </a:scene3d>
          <a:sp3d extrusionH="254000">
            <a:bevelT w="82550" h="44450" prst="angle"/>
            <a:bevelB w="82550" h="44450" prst="angle"/>
            <a:contourClr>
              <a:schemeClr val="accent3">
                <a:lumMod val="40000"/>
                <a:lumOff val="60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043608" y="2403376"/>
            <a:ext cx="7671657" cy="2352828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sx="127000" sy="127000" algn="tl" rotWithShape="0">
              <a:schemeClr val="tx1"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Благодарю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11560" y="712907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19638" r="54320" b="62905"/>
          <a:stretch/>
        </p:blipFill>
        <p:spPr bwMode="auto">
          <a:xfrm>
            <a:off x="24687" y="44624"/>
            <a:ext cx="2245865" cy="6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D:\КАРТИНКИ - СЛАЙДЫ\ks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4" y="43826"/>
            <a:ext cx="668283" cy="6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1664" y="6021288"/>
            <a:ext cx="892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КАЛАШНИКОВА НАТАЛЬЯ АЛЕКСАНДРОВНА </a:t>
            </a:r>
            <a:r>
              <a:rPr lang="ru-RU" sz="2000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2000" dirty="0" smtClean="0">
                <a:solidFill>
                  <a:srgbClr val="265A9A"/>
                </a:solidFill>
                <a:latin typeface="Times New Roman" pitchFamily="18" charset="0"/>
                <a:cs typeface="Times New Roman" pitchFamily="18" charset="0"/>
              </a:rPr>
              <a:t>АУДИТОР КОНТРОЛЬНО-СЧЕТНОЙ ПАЛАТЫ РОСТОВСКОЙ ОБЛАСТИ</a:t>
            </a:r>
            <a:endParaRPr lang="ru-RU" sz="2000" dirty="0">
              <a:solidFill>
                <a:srgbClr val="265A9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1471</TotalTime>
  <Words>1178</Words>
  <Application>Microsoft Office PowerPoint</Application>
  <PresentationFormat>Экран (4:3)</PresentationFormat>
  <Paragraphs>115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ТЕКУЩИХ РЕШЕНИЙ И ДЕЙСТВИЙ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Кузнецова</dc:creator>
  <cp:lastModifiedBy>Леонид Андреев</cp:lastModifiedBy>
  <cp:revision>161</cp:revision>
  <cp:lastPrinted>2020-10-23T10:48:37Z</cp:lastPrinted>
  <dcterms:created xsi:type="dcterms:W3CDTF">2019-06-10T13:45:47Z</dcterms:created>
  <dcterms:modified xsi:type="dcterms:W3CDTF">2021-05-28T12:47:08Z</dcterms:modified>
</cp:coreProperties>
</file>